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63" r:id="rId4"/>
    <p:sldId id="258" r:id="rId5"/>
    <p:sldId id="262" r:id="rId6"/>
    <p:sldId id="266" r:id="rId7"/>
    <p:sldId id="267" r:id="rId8"/>
    <p:sldId id="272" r:id="rId9"/>
    <p:sldId id="268" r:id="rId10"/>
    <p:sldId id="269" r:id="rId11"/>
    <p:sldId id="259" r:id="rId12"/>
    <p:sldId id="264" r:id="rId13"/>
    <p:sldId id="273" r:id="rId14"/>
    <p:sldId id="274" r:id="rId15"/>
    <p:sldId id="276" r:id="rId16"/>
    <p:sldId id="26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017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zh-TW" altLang="en-US" smtClean="0"/>
              <a:t>按一下以編輯母片標題樣式</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480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209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82032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5193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2968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263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55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740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41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310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TW" altLang="en-US" smtClean="0"/>
              <a:t>按一下以編輯母片標題樣式</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404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701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28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007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783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zh-TW" altLang="en-US" smtClean="0"/>
              <a:t>按一下以編輯母片標題樣式</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11/7/2016</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600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615">
              <a:schemeClr val="tx2">
                <a:lumMod val="40000"/>
                <a:lumOff val="60000"/>
              </a:schemeClr>
            </a:gs>
            <a:gs pos="33000">
              <a:schemeClr val="tx2">
                <a:lumMod val="40000"/>
                <a:lumOff val="60000"/>
              </a:schemeClr>
            </a:gs>
            <a:gs pos="78000">
              <a:schemeClr val="tx2">
                <a:lumMod val="7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11/7/2016</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035290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1525">
              <a:srgbClr val="AEEAF9"/>
            </a:gs>
            <a:gs pos="23000">
              <a:schemeClr val="tx2">
                <a:lumMod val="40000"/>
                <a:lumOff val="60000"/>
              </a:schemeClr>
            </a:gs>
            <a:gs pos="78000">
              <a:schemeClr val="tx2">
                <a:lumMod val="7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a:solidFill>
                  <a:srgbClr val="FF0000"/>
                </a:solidFill>
                <a:latin typeface="Times New Roman" panose="02020603050405020304" pitchFamily="18" charset="0"/>
                <a:cs typeface="Times New Roman" panose="02020603050405020304" pitchFamily="18" charset="0"/>
              </a:rPr>
              <a:t>A simulator study of factors influencing drivers’ behavior at traffic </a:t>
            </a:r>
            <a:r>
              <a:rPr lang="en-US" altLang="zh-TW" dirty="0" smtClean="0">
                <a:solidFill>
                  <a:srgbClr val="FF0000"/>
                </a:solidFill>
                <a:latin typeface="Times New Roman" panose="02020603050405020304" pitchFamily="18" charset="0"/>
                <a:cs typeface="Times New Roman" panose="02020603050405020304" pitchFamily="18" charset="0"/>
              </a:rPr>
              <a:t>lights</a:t>
            </a:r>
            <a:endParaRPr lang="zh-TW" altLang="en-US" dirty="0">
              <a:solidFill>
                <a:srgbClr val="FF0000"/>
              </a:solidFill>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533400" y="4075688"/>
            <a:ext cx="8262871" cy="1913466"/>
          </a:xfrm>
        </p:spPr>
        <p:txBody>
          <a:bodyPr>
            <a:noAutofit/>
          </a:bodyPr>
          <a:lstStyle/>
          <a:p>
            <a:pPr>
              <a:lnSpc>
                <a:spcPct val="150000"/>
              </a:lnSpc>
            </a:pP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期刊</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Transportation Research Part F: Traffic Psychology and </a:t>
            </a: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Behaviour</a:t>
            </a:r>
            <a:endPar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endParaRPr>
          </a:p>
          <a:p>
            <a:pPr>
              <a:lnSpc>
                <a:spcPct val="150000"/>
              </a:lnSpc>
            </a:pP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作者</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Blazej</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Palat</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pc="-1" dirty="0" smtClean="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Patricia </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Delhomme </a:t>
            </a:r>
            <a:endParaRPr lang="en-US" altLang="zh-TW" spc="-1" dirty="0" smtClean="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endParaRPr>
          </a:p>
          <a:p>
            <a:pPr>
              <a:lnSpc>
                <a:spcPct val="150000"/>
              </a:lnSpc>
            </a:pPr>
            <a:r>
              <a:rPr lang="en-US" altLang="zh-TW" spc="-1" dirty="0" err="1" smtClean="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同學</a:t>
            </a:r>
            <a:r>
              <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pc="-1" dirty="0" err="1">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陳乃嘉</a:t>
            </a:r>
            <a:endParaRPr lang="en-US" altLang="zh-TW" spc="-1" dirty="0">
              <a:solidFill>
                <a:schemeClr val="bg1">
                  <a:lumMod val="85000"/>
                  <a:lumOff val="15000"/>
                </a:schemeClr>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endParaRPr>
          </a:p>
          <a:p>
            <a:endParaRPr lang="zh-TW" altLang="en-US" dirty="0">
              <a:solidFill>
                <a:schemeClr val="bg1">
                  <a:lumMod val="85000"/>
                  <a:lumOff val="15000"/>
                </a:schemeClr>
              </a:solidFill>
            </a:endParaRPr>
          </a:p>
        </p:txBody>
      </p:sp>
    </p:spTree>
    <p:extLst>
      <p:ext uri="{BB962C8B-B14F-4D97-AF65-F5344CB8AC3E}">
        <p14:creationId xmlns:p14="http://schemas.microsoft.com/office/powerpoint/2010/main" val="2516028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9"/>
            <a:ext cx="7953778" cy="5306096"/>
          </a:xfrm>
        </p:spPr>
        <p:txBody>
          <a:bodyPr anchor="t">
            <a:noAutofit/>
          </a:bodyPr>
          <a:lstStyle/>
          <a:p>
            <a:r>
              <a:rPr lang="zh-TW" altLang="en-US" sz="2800" dirty="0">
                <a:solidFill>
                  <a:srgbClr val="FF0000"/>
                </a:solidFill>
                <a:latin typeface="標楷體" panose="03000509000000000000" pitchFamily="65" charset="-120"/>
                <a:ea typeface="標楷體" panose="03000509000000000000" pitchFamily="65" charset="-120"/>
              </a:rPr>
              <a:t>利於黃燈通行的環境</a:t>
            </a:r>
            <a:endParaRPr lang="en-US" altLang="zh-TW" sz="2800" dirty="0">
              <a:solidFill>
                <a:srgbClr val="FF0000"/>
              </a:solidFill>
              <a:latin typeface="標楷體" panose="03000509000000000000" pitchFamily="65" charset="-120"/>
              <a:ea typeface="標楷體" panose="03000509000000000000" pitchFamily="65" charset="-12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參加者停在</a:t>
            </a:r>
            <a:r>
              <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21</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輛等紅綠燈車尾端。</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參與者</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發現自己以一定速度行駛，並且在從綠燈變為黃燈的一定距離處。車輛彼此分開</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1m</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，測量陣容</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為</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123.75m</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 s</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後，線路中的汽車以</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1.5 m / s2</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加速度。</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所</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有</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車輛</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在受</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前面）</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需要</a:t>
            </a:r>
            <a:r>
              <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64.31m</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才可達到</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50km / h</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的速度</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當</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車輛在車輛後面行駛時已經達到</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50</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公里</a:t>
            </a:r>
            <a:r>
              <a:rPr lang="en-US" altLang="zh-TW"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小時</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的受</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發現他們正好在猶豫區之前，當燈從綠色變為黃色時。如果參與者緊跟在他們面前的</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車輛，</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燈光從綠色變成黃色，而前面的車輛仍然在燈光前</a:t>
            </a:r>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這</a:t>
            </a:r>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種情況下，前方車輛行駛黃燈。在參與者之前設法通過交叉路口的車輛的存在，特別是運行黃燈的最後車輛的行為創造了有利於黃燈運行的社會背景。</a:t>
            </a:r>
            <a:endParaRPr lang="en-US" altLang="zh-TW"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366079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9"/>
            <a:ext cx="7876505" cy="5100034"/>
          </a:xfrm>
        </p:spPr>
        <p:txBody>
          <a:bodyPr anchor="t">
            <a:normAutofit/>
          </a:bodyPr>
          <a:lstStyle/>
          <a:p>
            <a:r>
              <a:rPr lang="zh-TW" altLang="en-US" sz="3000" dirty="0">
                <a:solidFill>
                  <a:srgbClr val="FF0000"/>
                </a:solidFill>
                <a:latin typeface="標楷體" panose="03000509000000000000" pitchFamily="65" charset="-120"/>
                <a:ea typeface="標楷體" panose="03000509000000000000" pitchFamily="65" charset="-120"/>
              </a:rPr>
              <a:t>實驗</a:t>
            </a:r>
            <a:r>
              <a:rPr lang="zh-TW" altLang="en-US" sz="3000" dirty="0">
                <a:solidFill>
                  <a:srgbClr val="FF0000"/>
                </a:solidFill>
                <a:latin typeface="標楷體" panose="03000509000000000000" pitchFamily="65" charset="-120"/>
                <a:ea typeface="標楷體" panose="03000509000000000000" pitchFamily="65" charset="-120"/>
              </a:rPr>
              <a:t>前調查</a:t>
            </a:r>
            <a:r>
              <a:rPr lang="zh-TW" altLang="en-US" sz="3000" dirty="0" smtClean="0">
                <a:solidFill>
                  <a:srgbClr val="FF0000"/>
                </a:solidFill>
                <a:latin typeface="標楷體" panose="03000509000000000000" pitchFamily="65" charset="-120"/>
                <a:ea typeface="標楷體" panose="03000509000000000000" pitchFamily="65" charset="-120"/>
              </a:rPr>
              <a:t>問卷</a:t>
            </a:r>
            <a:endParaRPr lang="en-US" altLang="zh-TW" sz="3000" dirty="0">
              <a:solidFill>
                <a:srgbClr val="FF0000"/>
              </a:solidFill>
              <a:latin typeface="標楷體" panose="03000509000000000000" pitchFamily="65" charset="-120"/>
              <a:ea typeface="標楷體" panose="03000509000000000000" pitchFamily="65" charset="-120"/>
            </a:endParaRPr>
          </a:p>
          <a:p>
            <a:r>
              <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填寫</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問卷後</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，受</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被分配到兩個時間壓力條件中的</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一個</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a:p>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相似水平的駕駛</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經驗（</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在</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無時間壓力</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和急速條件</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之間沒有</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顯著差異：</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23574.6</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24629.46</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t = 0.159</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&lt;.87</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在</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每個時間 </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壓力條件下駕駛員的</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感知相似</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平均水平（在無壓力和急速條件之間的</a:t>
            </a:r>
            <a:r>
              <a:rPr lang="zh-TW" altLang="en-US" sz="22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感知量</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表上的平均分數沒有顯著差異：</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2.75</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2.96</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t = 1.21</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&lt;.23</a:t>
            </a:r>
            <a:r>
              <a:rPr lang="zh-TW" altLang="en-US" sz="22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524" y="4809588"/>
            <a:ext cx="7134225" cy="1552575"/>
          </a:xfrm>
          <a:prstGeom prst="rect">
            <a:avLst/>
          </a:prstGeom>
        </p:spPr>
      </p:pic>
      <p:sp>
        <p:nvSpPr>
          <p:cNvPr id="6"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752632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262129"/>
            <a:ext cx="7812112" cy="4945488"/>
          </a:xfrm>
        </p:spPr>
        <p:txBody>
          <a:bodyPr anchor="t">
            <a:noAutofit/>
          </a:bodyPr>
          <a:lstStyle/>
          <a:p>
            <a:pPr fontAlgn="base"/>
            <a:r>
              <a:rPr lang="zh-TW" altLang="en-US" sz="2800" dirty="0">
                <a:solidFill>
                  <a:srgbClr val="FF0000"/>
                </a:solidFill>
                <a:latin typeface="標楷體" panose="03000509000000000000" pitchFamily="65" charset="-120"/>
                <a:ea typeface="標楷體" panose="03000509000000000000" pitchFamily="65" charset="-120"/>
              </a:rPr>
              <a:t>風險認知分析</a:t>
            </a: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參與者認為違反交通燈是相當危險的（</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3.74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0.62</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當駕駛員直接穿過（</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3.15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1.28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）或右轉（</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2.48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1.17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）時，碰撞的風險被認為是中等</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如果駕駛在紅燈交叉</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路口直行（</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4.7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0.72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），右轉（</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4.35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0.98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）或左轉（</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4.69</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0.76</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），則碰撞風險估計為</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高。</a:t>
            </a:r>
            <a:endPar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紅燈通過的</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風險被認為是高的（</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1.14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014076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8"/>
            <a:ext cx="7709080" cy="4958367"/>
          </a:xfrm>
        </p:spPr>
        <p:txBody>
          <a:bodyPr anchor="t">
            <a:normAutofit/>
          </a:bodyPr>
          <a:lstStyle/>
          <a:p>
            <a:pPr fontAlgn="base"/>
            <a:r>
              <a:rPr lang="zh-TW" altLang="en-US" sz="2800" dirty="0" smtClean="0">
                <a:solidFill>
                  <a:srgbClr val="FF0000"/>
                </a:solidFill>
                <a:latin typeface="標楷體" panose="03000509000000000000" pitchFamily="65" charset="-120"/>
                <a:ea typeface="標楷體" panose="03000509000000000000" pitchFamily="65" charset="-120"/>
              </a:rPr>
              <a:t>接近</a:t>
            </a:r>
            <a:r>
              <a:rPr lang="zh-TW" altLang="en-US" sz="2800" dirty="0">
                <a:solidFill>
                  <a:srgbClr val="FF0000"/>
                </a:solidFill>
                <a:latin typeface="標楷體" panose="03000509000000000000" pitchFamily="65" charset="-120"/>
                <a:ea typeface="標楷體" panose="03000509000000000000" pitchFamily="65" charset="-120"/>
              </a:rPr>
              <a:t>速度</a:t>
            </a:r>
            <a:endParaRPr lang="en-US" altLang="zh-TW" sz="2800" dirty="0">
              <a:solidFill>
                <a:srgbClr val="FF0000"/>
              </a:solidFill>
              <a:latin typeface="標楷體" panose="03000509000000000000" pitchFamily="65" charset="-120"/>
              <a:ea typeface="標楷體" panose="03000509000000000000" pitchFamily="65" charset="-120"/>
            </a:endParaRPr>
          </a:p>
          <a:p>
            <a:pPr fontAlgn="base">
              <a:lnSpc>
                <a:spcPct val="150000"/>
              </a:lnSpc>
            </a:pP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時間</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壓力（</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χ2 = 8.58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&lt;.004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）和風險感知</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b</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-2.38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&lt;.02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）顯著預測參與者的接近速度</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lnSpc>
                <a:spcPct val="150000"/>
              </a:lnSpc>
            </a:pP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匆忙</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駕駛人</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47.49</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10.45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Max= 25.35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，最大值</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99.05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比</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沒有時間壓力的</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人</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54.94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13.9</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min = 29.37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99.05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有更</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高的速度接近交通</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信號燈。</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lnSpc>
                <a:spcPct val="150000"/>
              </a:lnSpc>
            </a:pP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風險感知影響參與者接近交通燈的速度：如回歸係數的負值所反映的，感知風險的水平越低，速度越高。</a:t>
            </a: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613813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262129"/>
            <a:ext cx="7709081" cy="4915736"/>
          </a:xfrm>
        </p:spPr>
        <p:txBody>
          <a:bodyPr anchor="t">
            <a:normAutofit/>
          </a:bodyPr>
          <a:lstStyle/>
          <a:p>
            <a:pPr fontAlgn="base"/>
            <a:r>
              <a:rPr lang="zh-TW" altLang="en-US" sz="2800" dirty="0" smtClean="0">
                <a:solidFill>
                  <a:srgbClr val="FF0000"/>
                </a:solidFill>
                <a:latin typeface="標楷體" panose="03000509000000000000" pitchFamily="65" charset="-120"/>
                <a:ea typeface="標楷體" panose="03000509000000000000" pitchFamily="65" charset="-120"/>
              </a:rPr>
              <a:t>黃燈或紅燈時通行</a:t>
            </a:r>
            <a:endParaRPr lang="zh-TW" altLang="en-US" sz="2800" dirty="0">
              <a:solidFill>
                <a:srgbClr val="FF0000"/>
              </a:solidFill>
              <a:latin typeface="標楷體" panose="03000509000000000000" pitchFamily="65" charset="-120"/>
              <a:ea typeface="標楷體" panose="03000509000000000000" pitchFamily="65" charset="-120"/>
            </a:endParaRPr>
          </a:p>
          <a:p>
            <a:pPr fontAlgn="base"/>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時間</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壓力（</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χ2= 3.97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&lt;.05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）和社會背景（</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χ2= 12.13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&lt;.001</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）顯著預測黃光或紅光的發生</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匆忙的</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駕駛</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68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燈</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）比沒有</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時間壓力（</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燈）</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的駕駛</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多</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受</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者通過更</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多的</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黃燈或紅燈，</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當</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他們受到</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他人（</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63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燈）的影響比</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他們單獨</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通過交叉點（</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燈</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接近速度相互作用的時間壓力是顯著的（</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χ2= 4.5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 &lt;.04</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0427" y="3122608"/>
            <a:ext cx="2662280" cy="3609048"/>
          </a:xfrm>
          <a:prstGeom prst="rect">
            <a:avLst/>
          </a:prstGeom>
        </p:spPr>
      </p:pic>
      <p:sp>
        <p:nvSpPr>
          <p:cNvPr id="6"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92250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8"/>
            <a:ext cx="7374229" cy="4816699"/>
          </a:xfrm>
        </p:spPr>
        <p:txBody>
          <a:bodyPr anchor="t">
            <a:normAutofit/>
          </a:bodyPr>
          <a:lstStyle/>
          <a:p>
            <a:pPr fontAlgn="base"/>
            <a:r>
              <a:rPr lang="zh-TW" altLang="en-US" sz="2800" dirty="0">
                <a:solidFill>
                  <a:srgbClr val="FF0000"/>
                </a:solidFill>
                <a:latin typeface="標楷體" panose="03000509000000000000" pitchFamily="65" charset="-120"/>
                <a:ea typeface="標楷體" panose="03000509000000000000" pitchFamily="65" charset="-120"/>
              </a:rPr>
              <a:t>啟動</a:t>
            </a:r>
            <a:r>
              <a:rPr lang="zh-TW" altLang="en-US" sz="2800" dirty="0" smtClean="0">
                <a:solidFill>
                  <a:srgbClr val="FF0000"/>
                </a:solidFill>
                <a:latin typeface="標楷體" panose="03000509000000000000" pitchFamily="65" charset="-120"/>
                <a:ea typeface="標楷體" panose="03000509000000000000" pitchFamily="65" charset="-120"/>
              </a:rPr>
              <a:t>時的加速</a:t>
            </a:r>
            <a:endParaRPr lang="en-US" altLang="zh-TW" sz="2800" dirty="0">
              <a:solidFill>
                <a:srgbClr val="FF0000"/>
              </a:solidFill>
              <a:latin typeface="標楷體" panose="03000509000000000000" pitchFamily="65" charset="-120"/>
              <a:ea typeface="標楷體" panose="03000509000000000000" pitchFamily="65" charset="-120"/>
            </a:endParaRPr>
          </a:p>
          <a:p>
            <a:pPr fontAlgn="base"/>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匆忙的受測者</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5.32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1.85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min = 2.37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Max= 17.13</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）比速度沒有</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時間</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壓力的駕駛（</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6.72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2.36</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min = 2.58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max = 16.5</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）花更少的時間以達到其啟動時的平均行進。</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fontAlgn="base"/>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在受測者</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停在黃燈並且可能受到其他駕駛員影響的情況下，當燈變綠時，它們花費更少的時間來達到其平均行駛速度（</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5.71</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1.97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min = 2.63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，最大</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15.37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）比在沒有其他人的情況</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下在燈前</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停止的情況（</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 = 6.37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σ= 2.42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min = 2.37</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max = 17.13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546265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447800"/>
            <a:ext cx="8031053" cy="4566634"/>
          </a:xfrm>
        </p:spPr>
        <p:txBody>
          <a:bodyPr anchor="t">
            <a:normAutofit/>
          </a:bodyPr>
          <a:lstStyle/>
          <a:p>
            <a:pPr>
              <a:lnSpc>
                <a:spcPct val="200000"/>
              </a:lnSpc>
            </a:pPr>
            <a:r>
              <a:rPr lang="zh-TW" altLang="en-US" sz="2800" dirty="0" smtClean="0">
                <a:solidFill>
                  <a:schemeClr val="bg1"/>
                </a:solidFill>
                <a:latin typeface="標楷體" panose="03000509000000000000" pitchFamily="65" charset="-120"/>
                <a:ea typeface="標楷體" panose="03000509000000000000" pitchFamily="65" charset="-120"/>
              </a:rPr>
              <a:t>當駕駛單獨停止於黃燈時，比有其他車輛時，有更快的起步速度。</a:t>
            </a:r>
            <a:endParaRPr lang="en-US" altLang="zh-TW" sz="2800" dirty="0" smtClean="0">
              <a:solidFill>
                <a:schemeClr val="bg1"/>
              </a:solidFill>
              <a:latin typeface="標楷體" panose="03000509000000000000" pitchFamily="65" charset="-120"/>
              <a:ea typeface="標楷體" panose="03000509000000000000" pitchFamily="65" charset="-120"/>
            </a:endParaRPr>
          </a:p>
          <a:p>
            <a:pPr>
              <a:lnSpc>
                <a:spcPct val="200000"/>
              </a:lnSpc>
            </a:pPr>
            <a:r>
              <a:rPr lang="zh-TW" altLang="en-US" sz="2800" dirty="0" smtClean="0">
                <a:solidFill>
                  <a:schemeClr val="bg1"/>
                </a:solidFill>
                <a:latin typeface="標楷體" panose="03000509000000000000" pitchFamily="65" charset="-120"/>
                <a:ea typeface="標楷體" panose="03000509000000000000" pitchFamily="65" charset="-120"/>
              </a:rPr>
              <a:t>時間壓力與社會環境會影響駕駛在紅綠燈前的行為。</a:t>
            </a:r>
          </a:p>
        </p:txBody>
      </p:sp>
      <p:sp>
        <p:nvSpPr>
          <p:cNvPr id="4"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DISCUSSION</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578806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3399" y="271529"/>
            <a:ext cx="6554867" cy="990600"/>
          </a:xfrm>
        </p:spPr>
        <p:txBody>
          <a:bodyPr>
            <a:normAutofit/>
          </a:bodyPr>
          <a:lstStyle/>
          <a:p>
            <a:r>
              <a:rPr lang="en-US" altLang="zh-TW"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Introduction</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
        <p:nvSpPr>
          <p:cNvPr id="3" name="內容版面配置區 2"/>
          <p:cNvSpPr>
            <a:spLocks noGrp="1"/>
          </p:cNvSpPr>
          <p:nvPr>
            <p:ph idx="1"/>
          </p:nvPr>
        </p:nvSpPr>
        <p:spPr>
          <a:xfrm>
            <a:off x="533399" y="1460679"/>
            <a:ext cx="7889384" cy="4618150"/>
          </a:xfrm>
        </p:spPr>
        <p:txBody>
          <a:bodyPr anchor="t">
            <a:noAutofit/>
          </a:bodyPr>
          <a:lstStyle/>
          <a:p>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對一些人來說，高速提供愉悅的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感覺。</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Rothengatter</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1988</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為避免浪費時間，駕駛會嘗試在黃燈通行，甚至故意闖紅燈，即使駕駛有足夠的距離可以在交叉路口前停止。</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457200" lvl="1" indent="0">
              <a:buNone/>
            </a:pP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Porter</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Berry </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2001</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在法國</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，黃燈時通行是犯法的</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(Article R412-31 of the French traffic laws) </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，但闖黃燈仍是</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相當普遍的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457200" lvl="1" indent="0">
              <a:buNone/>
            </a:pPr>
            <a:r>
              <a:rPr lang="en-US" altLang="zh-TW" sz="22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Moget-Monseur</a:t>
            </a:r>
            <a:r>
              <a:rPr lang="en-US" altLang="zh-TW" sz="22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and </a:t>
            </a:r>
            <a:r>
              <a:rPr lang="en-US" altLang="zh-TW" sz="22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Biecheler-Fretel</a:t>
            </a:r>
            <a:r>
              <a:rPr lang="en-US" altLang="zh-TW" sz="22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1985 and TNS </a:t>
            </a:r>
            <a:r>
              <a:rPr lang="en-US" altLang="zh-TW" sz="22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Sofres</a:t>
            </a:r>
            <a:r>
              <a:rPr lang="en-US" altLang="zh-TW" sz="22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AXA, AXA </a:t>
            </a:r>
            <a:r>
              <a:rPr lang="en-US" altLang="zh-TW" sz="22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Prévention</a:t>
            </a:r>
            <a:r>
              <a:rPr lang="en-US" altLang="zh-TW" sz="22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2011 ). </a:t>
            </a:r>
            <a:endParaRPr lang="en-US" altLang="zh-TW" sz="22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595103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370525"/>
            <a:ext cx="7786353" cy="5043153"/>
          </a:xfrm>
        </p:spPr>
        <p:txBody>
          <a:bodyPr anchor="t">
            <a:normAutofit/>
          </a:bodyPr>
          <a:lstStyle/>
          <a:p>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在矛盾的規範性情境，人們可能通過符合他人而不是官方明確制定的法律規範來學習他們的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457200" lvl="1" indent="0">
              <a:buNone/>
            </a:pPr>
            <a:r>
              <a:rPr lang="en-US" altLang="zh-TW" sz="20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0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Sigelman</a:t>
            </a:r>
            <a:r>
              <a:rPr lang="en-US" altLang="zh-TW" sz="20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and </a:t>
            </a:r>
            <a:r>
              <a:rPr lang="en-US" altLang="zh-TW" sz="20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Sigelman</a:t>
            </a:r>
            <a:r>
              <a:rPr lang="en-US" altLang="zh-TW" sz="20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1976 and </a:t>
            </a:r>
            <a:r>
              <a:rPr lang="en-US" altLang="zh-TW" sz="20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Taubman</a:t>
            </a:r>
            <a:r>
              <a:rPr lang="en-US" altLang="zh-TW" sz="20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-Ben-Ari and Katz-Ben-Ami, 2012 ).</a:t>
            </a:r>
          </a:p>
          <a:p>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不同於時間壓力，風險感知不是黃燈通行意圖的預測因素（</a:t>
            </a:r>
            <a:r>
              <a:rPr lang="en-US" altLang="zh-TW" sz="24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Palat</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Delhomme</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2012</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），當考慮風險感知時，它會影響到司機接近交叉路口的時的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速度</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da-DK" altLang="zh-TW" sz="20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a:t>
            </a:r>
            <a:r>
              <a:rPr lang="da-DK" altLang="zh-TW" sz="20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Saad et al., 1990 and Saad et al., 1989 ).</a:t>
            </a:r>
            <a:endParaRPr lang="zh-TW" altLang="en-US" sz="20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駕駛遇到變化</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的交通燈的反應對交叉路口的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安全有影響。</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實驗</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研究瞬</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時</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因素對駕駛的影響－時間</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壓力和社會</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背景。</a:t>
            </a:r>
            <a:endPar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Introduction</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366643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9"/>
            <a:ext cx="7618928" cy="4829578"/>
          </a:xfrm>
        </p:spPr>
        <p:txBody>
          <a:bodyPr anchor="t">
            <a:noAutofit/>
          </a:bodyPr>
          <a:lstStyle/>
          <a:p>
            <a:pPr>
              <a:buFont typeface="Wingdings" panose="05000000000000000000" pitchFamily="2" charset="2"/>
              <a:buChar char="u"/>
            </a:pPr>
            <a:r>
              <a:rPr lang="zh-TW" altLang="en-US" sz="2800" dirty="0" smtClean="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受測者</a:t>
            </a:r>
            <a:endParaRPr lang="en-US" altLang="zh-TW" sz="2800" dirty="0" smtClean="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94</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位司機</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男</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53</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人，女</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41</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人</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p>
          <a:p>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平均年齡</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21.7</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歲</a:t>
            </a:r>
            <a:r>
              <a:rPr lang="el-GR"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 σ = 1.86, </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range: 18–25</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p>
          <a:p>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持有駕駛執照平均</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2.6</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 </a:t>
            </a:r>
            <a:r>
              <a:rPr lang="en-US" altLang="zh-TW" sz="2400" dirty="0" err="1">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Mdn</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 = 13,750, range: 300–200,000) </a:t>
            </a:r>
            <a:endPar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研究前的</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三年，有一半的受測者</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39</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名</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）發</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生</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至少</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一次輕微的碰撞，</a:t>
            </a:r>
            <a:r>
              <a:rPr lang="en-US" altLang="zh-TW"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24</a:t>
            </a:r>
            <a:r>
              <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名</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受測者有駕駛違規紀錄。</a:t>
            </a:r>
            <a:r>
              <a:rPr lang="en-US" altLang="zh-TW"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4</a:t>
            </a:r>
            <a:r>
              <a:rPr lang="zh-TW" altLang="en-US" sz="2400" dirty="0" smtClean="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名受測者因生理因素， 不記錄樣本中。</a:t>
            </a:r>
            <a:endParaRPr lang="zh-TW" altLang="en-US" sz="2400" dirty="0">
              <a:solidFill>
                <a:schemeClr val="bg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197344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350874"/>
            <a:ext cx="7940900" cy="4869621"/>
          </a:xfrm>
        </p:spPr>
        <p:txBody>
          <a:bodyPr anchor="t">
            <a:noAutofit/>
          </a:bodyPr>
          <a:lstStyle/>
          <a:p>
            <a:pPr>
              <a:buFont typeface="Wingdings" panose="05000000000000000000" pitchFamily="2" charset="2"/>
              <a:buChar char="u"/>
            </a:pPr>
            <a:r>
              <a:rPr lang="zh-TW" altLang="en-US"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設備</a:t>
            </a:r>
            <a:endParaRPr lang="en-US" altLang="zh-TW"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Mobility </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and Behavior Psychology Lab (</a:t>
            </a:r>
            <a:r>
              <a:rPr lang="en-US" altLang="zh-TW" sz="2400" dirty="0" err="1">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Ifsttar</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-LPC</a:t>
            </a:r>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a:p>
            <a:pPr marL="0" indent="0">
              <a:buNone/>
            </a:pP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駕駛模擬器</a:t>
            </a:r>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a:p>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平行六面體形狀的面板和視覺通道（</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2.44 m×1.83 m</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儀表</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化車輛（標致</a:t>
            </a:r>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308</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面板</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中的</a:t>
            </a:r>
            <a:r>
              <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7</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個配有視頻</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投影儀（</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F22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投影設計</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三</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個具有</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Titan</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立體視頻投影儀（數字投影，</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3D</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7226" y="4844935"/>
            <a:ext cx="5033246" cy="1804524"/>
          </a:xfrm>
          <a:prstGeom prst="rect">
            <a:avLst/>
          </a:prstGeom>
        </p:spPr>
      </p:pic>
      <p:sp>
        <p:nvSpPr>
          <p:cNvPr id="6"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869749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9"/>
            <a:ext cx="6554867" cy="4391696"/>
          </a:xfrm>
        </p:spPr>
        <p:txBody>
          <a:bodyPr anchor="t">
            <a:noAutofit/>
          </a:bodyPr>
          <a:lstStyle/>
          <a:p>
            <a:pPr>
              <a:buFont typeface="Wingdings" panose="05000000000000000000" pitchFamily="2" charset="2"/>
              <a:buChar char="u"/>
            </a:pPr>
            <a:r>
              <a:rPr lang="zh-TW" altLang="en-US"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熟悉模擬器</a:t>
            </a:r>
            <a:endParaRPr lang="en-US" altLang="zh-TW"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模擬駕駛</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58</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公里</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通過六</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有</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紅綠燈的交叉口。</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速</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50</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公里</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小時</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實驗程序</a:t>
            </a:r>
            <a:endParaRPr lang="en-US" altLang="zh-TW" sz="28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行駛於城市環境，路程</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12.6</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公里，通過</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個有紅綠燈的交叉口</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速</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50</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公里</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小時</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161250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409162"/>
            <a:ext cx="7824991" cy="5017395"/>
          </a:xfrm>
        </p:spPr>
        <p:txBody>
          <a:bodyPr anchor="t">
            <a:normAutofit/>
          </a:bodyPr>
          <a:lstStyle/>
          <a:p>
            <a:pPr>
              <a:buFont typeface="Wingdings" panose="05000000000000000000" pitchFamily="2" charset="2"/>
              <a:buChar char="u"/>
            </a:pPr>
            <a:r>
              <a:rPr lang="zh-TW" altLang="en-US" sz="30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實驗前調查</a:t>
            </a:r>
            <a:r>
              <a:rPr lang="zh-TW" altLang="en-US" sz="3000" dirty="0" smtClean="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問卷</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實驗調查表的目的是要記錄參加者的駕駛</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特性。</a:t>
            </a:r>
            <a:endParaRPr lang="en-US" altLang="zh-TW"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a:buFont typeface="Wingdings" panose="05000000000000000000" pitchFamily="2" charset="2"/>
              <a:buChar char="u"/>
            </a:pPr>
            <a:r>
              <a:rPr lang="zh-TW" altLang="en-US" sz="30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實驗後調查問卷</a:t>
            </a:r>
            <a:endParaRPr lang="en-US" altLang="zh-TW" sz="30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評估駕駛對闖黃燈和紅燈的風險</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認</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知</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如果在遇到黃燈（</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個項目）或</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紅燈（</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個項目</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）時，駕駛直接</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通</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過，右轉</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，或在交叉路口左轉，</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則受</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測</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評價碰撞的</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風險。</a:t>
            </a:r>
            <a:endPar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從</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（低風險）到</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（高風險）的</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點</a:t>
            </a:r>
            <a:r>
              <a:rPr lang="en-US" altLang="zh-TW"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Likert</a:t>
            </a:r>
            <a:r>
              <a:rPr lang="zh-TW" altLang="en-US" sz="240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量表</a:t>
            </a:r>
            <a:r>
              <a:rPr lang="zh-TW" altLang="en-US" sz="24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獲得風險數據。</a:t>
            </a:r>
            <a:endParaRPr lang="en-US" altLang="zh-TW" dirty="0">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64201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8" y="1422040"/>
            <a:ext cx="7181047" cy="3999965"/>
          </a:xfrm>
        </p:spPr>
        <p:txBody>
          <a:bodyPr anchor="t">
            <a:normAutofit/>
          </a:bodyPr>
          <a:lstStyle/>
          <a:p>
            <a:pPr>
              <a:buFont typeface="Wingdings" panose="05000000000000000000" pitchFamily="2" charset="2"/>
              <a:buChar char="u"/>
            </a:pPr>
            <a:r>
              <a:rPr lang="zh-TW" altLang="en-US" sz="3000" dirty="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實驗</a:t>
            </a:r>
            <a:r>
              <a:rPr lang="zh-TW" altLang="en-US" sz="3000" dirty="0" smtClean="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rPr>
              <a:t>設計</a:t>
            </a:r>
            <a:endParaRPr lang="en-US" altLang="zh-TW" sz="3000" dirty="0" smtClean="0">
              <a:solidFill>
                <a:schemeClr val="accent6">
                  <a:lumMod val="50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sz="2400" dirty="0" smtClean="0">
              <a:solidFill>
                <a:schemeClr val="bg1"/>
              </a:solidFill>
              <a:latin typeface="標楷體" panose="03000509000000000000" pitchFamily="65" charset="-120"/>
              <a:ea typeface="標楷體" panose="03000509000000000000" pitchFamily="65" charset="-120"/>
            </a:endParaRPr>
          </a:p>
          <a:p>
            <a:r>
              <a:rPr lang="zh-TW" altLang="en-US" sz="2800" dirty="0">
                <a:solidFill>
                  <a:srgbClr val="FF0000"/>
                </a:solidFill>
                <a:latin typeface="標楷體" panose="03000509000000000000" pitchFamily="65" charset="-120"/>
                <a:ea typeface="標楷體" panose="03000509000000000000" pitchFamily="65" charset="-120"/>
              </a:rPr>
              <a:t>時間壓力</a:t>
            </a:r>
            <a:endParaRPr lang="en-US" altLang="zh-TW" sz="2800" dirty="0" smtClean="0">
              <a:solidFill>
                <a:srgbClr val="FF0000"/>
              </a:solidFill>
              <a:latin typeface="標楷體" panose="03000509000000000000" pitchFamily="65" charset="-120"/>
              <a:ea typeface="標楷體" panose="03000509000000000000" pitchFamily="65" charset="-120"/>
            </a:endParaRPr>
          </a:p>
          <a:p>
            <a:pPr>
              <a:lnSpc>
                <a:spcPct val="150000"/>
              </a:lnSpc>
            </a:pPr>
            <a:r>
              <a:rPr lang="zh-TW" altLang="en-US" sz="2400" dirty="0" smtClean="0">
                <a:solidFill>
                  <a:schemeClr val="bg1"/>
                </a:solidFill>
                <a:latin typeface="標楷體" panose="03000509000000000000" pitchFamily="65" charset="-120"/>
                <a:ea typeface="標楷體" panose="03000509000000000000" pitchFamily="65" charset="-120"/>
              </a:rPr>
              <a:t>告知實驗</a:t>
            </a:r>
            <a:r>
              <a:rPr lang="zh-TW" altLang="en-US" sz="2400" dirty="0">
                <a:solidFill>
                  <a:schemeClr val="bg1"/>
                </a:solidFill>
                <a:latin typeface="標楷體" panose="03000509000000000000" pitchFamily="65" charset="-120"/>
                <a:ea typeface="標楷體" panose="03000509000000000000" pitchFamily="65" charset="-120"/>
              </a:rPr>
              <a:t>的目標之一是</a:t>
            </a:r>
            <a:r>
              <a:rPr lang="zh-TW" altLang="en-US" sz="2400" dirty="0" smtClean="0">
                <a:solidFill>
                  <a:schemeClr val="bg1"/>
                </a:solidFill>
                <a:latin typeface="標楷體" panose="03000509000000000000" pitchFamily="65" charset="-120"/>
                <a:ea typeface="標楷體" panose="03000509000000000000" pitchFamily="65" charset="-120"/>
              </a:rPr>
              <a:t>評估駕駛節省</a:t>
            </a:r>
            <a:r>
              <a:rPr lang="zh-TW" altLang="en-US" sz="2400" dirty="0">
                <a:solidFill>
                  <a:schemeClr val="bg1"/>
                </a:solidFill>
                <a:latin typeface="標楷體" panose="03000509000000000000" pitchFamily="65" charset="-120"/>
                <a:ea typeface="標楷體" panose="03000509000000000000" pitchFamily="65" charset="-120"/>
              </a:rPr>
              <a:t>時間的</a:t>
            </a:r>
            <a:r>
              <a:rPr lang="zh-TW" altLang="en-US" sz="2400" dirty="0" smtClean="0">
                <a:solidFill>
                  <a:schemeClr val="bg1"/>
                </a:solidFill>
                <a:latin typeface="標楷體" panose="03000509000000000000" pitchFamily="65" charset="-120"/>
                <a:ea typeface="標楷體" panose="03000509000000000000" pitchFamily="65" charset="-120"/>
              </a:rPr>
              <a:t>能力。所以被</a:t>
            </a:r>
            <a:r>
              <a:rPr lang="zh-TW" altLang="en-US" sz="2400" dirty="0">
                <a:solidFill>
                  <a:schemeClr val="bg1"/>
                </a:solidFill>
                <a:latin typeface="標楷體" panose="03000509000000000000" pitchFamily="65" charset="-120"/>
                <a:ea typeface="標楷體" panose="03000509000000000000" pitchFamily="65" charset="-120"/>
              </a:rPr>
              <a:t>要求</a:t>
            </a:r>
            <a:r>
              <a:rPr lang="zh-TW" altLang="en-US" sz="2400" dirty="0" smtClean="0">
                <a:solidFill>
                  <a:schemeClr val="bg1"/>
                </a:solidFill>
                <a:latin typeface="標楷體" panose="03000509000000000000" pitchFamily="65" charset="-120"/>
                <a:ea typeface="標楷體" panose="03000509000000000000" pitchFamily="65" charset="-120"/>
              </a:rPr>
              <a:t>開車是為</a:t>
            </a:r>
            <a:r>
              <a:rPr lang="zh-TW" altLang="en-US" sz="2400" dirty="0">
                <a:solidFill>
                  <a:schemeClr val="bg1"/>
                </a:solidFill>
                <a:latin typeface="標楷體" panose="03000509000000000000" pitchFamily="65" charset="-120"/>
                <a:ea typeface="標楷體" panose="03000509000000000000" pitchFamily="65" charset="-120"/>
              </a:rPr>
              <a:t>了</a:t>
            </a:r>
            <a:r>
              <a:rPr lang="zh-TW" altLang="en-US" sz="2400" dirty="0" smtClean="0">
                <a:solidFill>
                  <a:schemeClr val="bg1"/>
                </a:solidFill>
                <a:latin typeface="標楷體" panose="03000509000000000000" pitchFamily="65" charset="-120"/>
                <a:ea typeface="標楷體" panose="03000509000000000000" pitchFamily="65" charset="-120"/>
              </a:rPr>
              <a:t>急於開一個</a:t>
            </a:r>
            <a:r>
              <a:rPr lang="zh-TW" altLang="en-US" sz="2400" dirty="0">
                <a:solidFill>
                  <a:schemeClr val="bg1"/>
                </a:solidFill>
                <a:latin typeface="標楷體" panose="03000509000000000000" pitchFamily="65" charset="-120"/>
                <a:ea typeface="標楷體" panose="03000509000000000000" pitchFamily="65" charset="-120"/>
              </a:rPr>
              <a:t>重要的會議。</a:t>
            </a:r>
            <a:endParaRPr lang="en-US" altLang="zh-TW" sz="2400" dirty="0" smtClean="0">
              <a:solidFill>
                <a:schemeClr val="bg1"/>
              </a:solidFill>
              <a:latin typeface="標楷體" panose="03000509000000000000" pitchFamily="65" charset="-120"/>
              <a:ea typeface="標楷體" panose="03000509000000000000" pitchFamily="65" charset="-120"/>
            </a:endParaRPr>
          </a:p>
        </p:txBody>
      </p:sp>
      <p:sp>
        <p:nvSpPr>
          <p:cNvPr id="5"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2233046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3399" y="1262129"/>
            <a:ext cx="7709080" cy="5107868"/>
          </a:xfrm>
        </p:spPr>
        <p:txBody>
          <a:bodyPr anchor="t">
            <a:normAutofit/>
          </a:bodyPr>
          <a:lstStyle/>
          <a:p>
            <a:r>
              <a:rPr lang="zh-TW" altLang="en-US" sz="2800" dirty="0">
                <a:solidFill>
                  <a:srgbClr val="FF0000"/>
                </a:solidFill>
                <a:latin typeface="標楷體" panose="03000509000000000000" pitchFamily="65" charset="-120"/>
                <a:ea typeface="標楷體" panose="03000509000000000000" pitchFamily="65" charset="-120"/>
              </a:rPr>
              <a:t>號誌</a:t>
            </a:r>
            <a:endParaRPr lang="en-US" altLang="zh-TW" sz="2800" dirty="0">
              <a:solidFill>
                <a:srgbClr val="FF0000"/>
              </a:solidFill>
              <a:latin typeface="標楷體" panose="03000509000000000000" pitchFamily="65" charset="-120"/>
              <a:ea typeface="標楷體" panose="03000509000000000000" pitchFamily="65" charset="-120"/>
            </a:endParaRPr>
          </a:p>
          <a:p>
            <a:r>
              <a:rPr lang="en-US" altLang="zh-TW" sz="2400" dirty="0" smtClean="0">
                <a:solidFill>
                  <a:schemeClr val="bg1"/>
                </a:solidFill>
                <a:latin typeface="標楷體" panose="03000509000000000000" pitchFamily="65" charset="-120"/>
                <a:ea typeface="標楷體" panose="03000509000000000000" pitchFamily="65" charset="-120"/>
              </a:rPr>
              <a:t>12</a:t>
            </a:r>
            <a:r>
              <a:rPr lang="zh-TW" altLang="en-US" sz="2400" dirty="0">
                <a:solidFill>
                  <a:schemeClr val="bg1"/>
                </a:solidFill>
                <a:latin typeface="標楷體" panose="03000509000000000000" pitchFamily="65" charset="-120"/>
                <a:ea typeface="標楷體" panose="03000509000000000000" pitchFamily="65" charset="-120"/>
              </a:rPr>
              <a:t>個交通燈</a:t>
            </a:r>
            <a:r>
              <a:rPr lang="zh-TW" altLang="en-US" sz="2400" dirty="0" smtClean="0">
                <a:solidFill>
                  <a:schemeClr val="bg1"/>
                </a:solidFill>
                <a:latin typeface="標楷體" panose="03000509000000000000" pitchFamily="65" charset="-120"/>
                <a:ea typeface="標楷體" panose="03000509000000000000" pitchFamily="65" charset="-120"/>
              </a:rPr>
              <a:t>中，</a:t>
            </a:r>
            <a:r>
              <a:rPr lang="en-US" altLang="zh-TW" sz="2400" dirty="0">
                <a:solidFill>
                  <a:schemeClr val="bg1"/>
                </a:solidFill>
                <a:latin typeface="標楷體" panose="03000509000000000000" pitchFamily="65" charset="-120"/>
                <a:ea typeface="標楷體" panose="03000509000000000000" pitchFamily="65" charset="-120"/>
              </a:rPr>
              <a:t>6</a:t>
            </a:r>
            <a:r>
              <a:rPr lang="zh-TW" altLang="en-US" sz="2400" dirty="0">
                <a:solidFill>
                  <a:schemeClr val="bg1"/>
                </a:solidFill>
                <a:latin typeface="標楷體" panose="03000509000000000000" pitchFamily="65" charset="-120"/>
                <a:ea typeface="標楷體" panose="03000509000000000000" pitchFamily="65" charset="-120"/>
              </a:rPr>
              <a:t>個從</a:t>
            </a:r>
            <a:r>
              <a:rPr lang="zh-TW" altLang="en-US" sz="2400" dirty="0" smtClean="0">
                <a:solidFill>
                  <a:schemeClr val="bg1"/>
                </a:solidFill>
                <a:latin typeface="標楷體" panose="03000509000000000000" pitchFamily="65" charset="-120"/>
                <a:ea typeface="標楷體" panose="03000509000000000000" pitchFamily="65" charset="-120"/>
              </a:rPr>
              <a:t>綠燈變為黃燈</a:t>
            </a:r>
            <a:endParaRPr lang="en-US" altLang="zh-TW" sz="2400" dirty="0" smtClean="0">
              <a:solidFill>
                <a:schemeClr val="bg1"/>
              </a:solidFill>
              <a:latin typeface="標楷體" panose="03000509000000000000" pitchFamily="65" charset="-120"/>
              <a:ea typeface="標楷體" panose="03000509000000000000" pitchFamily="65" charset="-120"/>
            </a:endParaRPr>
          </a:p>
          <a:p>
            <a:r>
              <a:rPr lang="zh-TW" altLang="en-US" sz="2400" dirty="0">
                <a:solidFill>
                  <a:schemeClr val="bg1"/>
                </a:solidFill>
                <a:latin typeface="標楷體" panose="03000509000000000000" pitchFamily="65" charset="-120"/>
                <a:ea typeface="標楷體" panose="03000509000000000000" pitchFamily="65" charset="-120"/>
              </a:rPr>
              <a:t>以</a:t>
            </a:r>
            <a:r>
              <a:rPr lang="en-US" altLang="zh-TW" sz="2400" dirty="0">
                <a:solidFill>
                  <a:schemeClr val="bg1"/>
                </a:solidFill>
                <a:latin typeface="標楷體" panose="03000509000000000000" pitchFamily="65" charset="-120"/>
                <a:ea typeface="標楷體" panose="03000509000000000000" pitchFamily="65" charset="-120"/>
              </a:rPr>
              <a:t>50km / h</a:t>
            </a:r>
            <a:r>
              <a:rPr lang="zh-TW" altLang="en-US" sz="2400" dirty="0">
                <a:solidFill>
                  <a:schemeClr val="bg1"/>
                </a:solidFill>
                <a:latin typeface="標楷體" panose="03000509000000000000" pitchFamily="65" charset="-120"/>
                <a:ea typeface="標楷體" panose="03000509000000000000" pitchFamily="65" charset="-120"/>
              </a:rPr>
              <a:t>行駛的車輛需要</a:t>
            </a:r>
            <a:r>
              <a:rPr lang="en-US" altLang="zh-TW" sz="2400" dirty="0">
                <a:solidFill>
                  <a:schemeClr val="bg1"/>
                </a:solidFill>
                <a:latin typeface="標楷體" panose="03000509000000000000" pitchFamily="65" charset="-120"/>
                <a:ea typeface="標楷體" panose="03000509000000000000" pitchFamily="65" charset="-120"/>
              </a:rPr>
              <a:t>4.3s</a:t>
            </a:r>
            <a:r>
              <a:rPr lang="zh-TW" altLang="en-US" sz="2400" dirty="0">
                <a:solidFill>
                  <a:schemeClr val="bg1"/>
                </a:solidFill>
                <a:latin typeface="標楷體" panose="03000509000000000000" pitchFamily="65" charset="-120"/>
                <a:ea typeface="標楷體" panose="03000509000000000000" pitchFamily="65" charset="-120"/>
              </a:rPr>
              <a:t>以覆蓋</a:t>
            </a:r>
            <a:r>
              <a:rPr lang="en-US" altLang="zh-TW" sz="2400" dirty="0">
                <a:solidFill>
                  <a:schemeClr val="bg1"/>
                </a:solidFill>
                <a:latin typeface="標楷體" panose="03000509000000000000" pitchFamily="65" charset="-120"/>
                <a:ea typeface="標楷體" panose="03000509000000000000" pitchFamily="65" charset="-120"/>
              </a:rPr>
              <a:t>59.73m</a:t>
            </a:r>
            <a:r>
              <a:rPr lang="zh-TW" altLang="en-US" sz="2400" dirty="0">
                <a:solidFill>
                  <a:schemeClr val="bg1"/>
                </a:solidFill>
                <a:latin typeface="標楷體" panose="03000509000000000000" pitchFamily="65" charset="-120"/>
                <a:ea typeface="標楷體" panose="03000509000000000000" pitchFamily="65" charset="-120"/>
              </a:rPr>
              <a:t>的距離。 </a:t>
            </a:r>
            <a:endParaRPr lang="en-US" altLang="zh-TW" sz="2400" dirty="0" smtClean="0">
              <a:solidFill>
                <a:schemeClr val="bg1"/>
              </a:solidFill>
              <a:latin typeface="標楷體" panose="03000509000000000000" pitchFamily="65" charset="-120"/>
              <a:ea typeface="標楷體" panose="03000509000000000000" pitchFamily="65" charset="-120"/>
            </a:endParaRPr>
          </a:p>
          <a:p>
            <a:r>
              <a:rPr lang="zh-TW" altLang="en-US" sz="2400" dirty="0" smtClean="0">
                <a:solidFill>
                  <a:schemeClr val="bg1"/>
                </a:solidFill>
                <a:latin typeface="標楷體" panose="03000509000000000000" pitchFamily="65" charset="-120"/>
                <a:ea typeface="標楷體" panose="03000509000000000000" pitchFamily="65" charset="-120"/>
              </a:rPr>
              <a:t>猶豫</a:t>
            </a:r>
            <a:r>
              <a:rPr lang="zh-TW" altLang="en-US" sz="2400" dirty="0">
                <a:solidFill>
                  <a:schemeClr val="bg1"/>
                </a:solidFill>
                <a:latin typeface="標楷體" panose="03000509000000000000" pitchFamily="65" charset="-120"/>
                <a:ea typeface="標楷體" panose="03000509000000000000" pitchFamily="65" charset="-120"/>
              </a:rPr>
              <a:t>區開始於黃燈前的</a:t>
            </a:r>
            <a:r>
              <a:rPr lang="en-US" altLang="zh-TW" sz="2400" dirty="0">
                <a:solidFill>
                  <a:schemeClr val="bg1"/>
                </a:solidFill>
                <a:latin typeface="標楷體" panose="03000509000000000000" pitchFamily="65" charset="-120"/>
                <a:ea typeface="標楷體" panose="03000509000000000000" pitchFamily="65" charset="-120"/>
              </a:rPr>
              <a:t>59.94</a:t>
            </a:r>
            <a:r>
              <a:rPr lang="zh-TW" altLang="en-US" sz="2400" dirty="0">
                <a:solidFill>
                  <a:schemeClr val="bg1"/>
                </a:solidFill>
                <a:latin typeface="標楷體" panose="03000509000000000000" pitchFamily="65" charset="-120"/>
                <a:ea typeface="標楷體" panose="03000509000000000000" pitchFamily="65" charset="-120"/>
              </a:rPr>
              <a:t>米處，持續</a:t>
            </a:r>
            <a:r>
              <a:rPr lang="en-US" altLang="zh-TW" sz="2400" dirty="0">
                <a:solidFill>
                  <a:schemeClr val="bg1"/>
                </a:solidFill>
                <a:latin typeface="標楷體" panose="03000509000000000000" pitchFamily="65" charset="-120"/>
                <a:ea typeface="標楷體" panose="03000509000000000000" pitchFamily="65" charset="-120"/>
              </a:rPr>
              <a:t>3</a:t>
            </a:r>
            <a:r>
              <a:rPr lang="zh-TW" altLang="en-US" sz="2400" dirty="0" smtClean="0">
                <a:solidFill>
                  <a:schemeClr val="bg1"/>
                </a:solidFill>
                <a:latin typeface="標楷體" panose="03000509000000000000" pitchFamily="65" charset="-120"/>
                <a:ea typeface="標楷體" panose="03000509000000000000" pitchFamily="65" charset="-120"/>
              </a:rPr>
              <a:t>秒</a:t>
            </a:r>
            <a:r>
              <a:rPr lang="fr-FR" altLang="zh-TW" sz="2400" dirty="0">
                <a:solidFill>
                  <a:schemeClr val="bg1"/>
                </a:solidFill>
                <a:latin typeface="標楷體" panose="03000509000000000000" pitchFamily="65" charset="-120"/>
                <a:ea typeface="標楷體" panose="03000509000000000000" pitchFamily="65" charset="-120"/>
              </a:rPr>
              <a:t>(see Gazis et al., 1960). </a:t>
            </a:r>
            <a:r>
              <a:rPr lang="zh-TW" altLang="en-US" sz="2400" dirty="0" smtClean="0">
                <a:solidFill>
                  <a:schemeClr val="bg1"/>
                </a:solidFill>
                <a:latin typeface="標楷體" panose="03000509000000000000" pitchFamily="65" charset="-120"/>
                <a:ea typeface="標楷體" panose="03000509000000000000" pitchFamily="65" charset="-120"/>
              </a:rPr>
              <a:t>這</a:t>
            </a:r>
            <a:r>
              <a:rPr lang="zh-TW" altLang="en-US" sz="2400" dirty="0">
                <a:solidFill>
                  <a:schemeClr val="bg1"/>
                </a:solidFill>
                <a:latin typeface="標楷體" panose="03000509000000000000" pitchFamily="65" charset="-120"/>
                <a:ea typeface="標楷體" panose="03000509000000000000" pitchFamily="65" charset="-120"/>
              </a:rPr>
              <a:t>是法國城市區域的</a:t>
            </a:r>
            <a:r>
              <a:rPr lang="zh-TW" altLang="en-US" sz="2400" dirty="0" smtClean="0">
                <a:solidFill>
                  <a:schemeClr val="bg1"/>
                </a:solidFill>
                <a:latin typeface="標楷體" panose="03000509000000000000" pitchFamily="65" charset="-120"/>
                <a:ea typeface="標楷體" panose="03000509000000000000" pitchFamily="65" charset="-120"/>
              </a:rPr>
              <a:t>黃燈持續時間。</a:t>
            </a:r>
            <a:endParaRPr lang="en-US" altLang="zh-TW" sz="2400" dirty="0" smtClean="0">
              <a:solidFill>
                <a:schemeClr val="bg1"/>
              </a:solidFill>
              <a:latin typeface="標楷體" panose="03000509000000000000" pitchFamily="65" charset="-120"/>
              <a:ea typeface="標楷體" panose="03000509000000000000" pitchFamily="65" charset="-120"/>
            </a:endParaRPr>
          </a:p>
          <a:p>
            <a:pPr marL="457200" lvl="1" indent="0">
              <a:buNone/>
            </a:pPr>
            <a:r>
              <a:rPr lang="zh-TW" altLang="en-US" sz="2200" dirty="0" smtClean="0">
                <a:solidFill>
                  <a:schemeClr val="bg1"/>
                </a:solidFill>
                <a:latin typeface="標楷體" panose="03000509000000000000" pitchFamily="65" charset="-120"/>
                <a:ea typeface="標楷體" panose="03000509000000000000" pitchFamily="65" charset="-120"/>
              </a:rPr>
              <a:t>（</a:t>
            </a:r>
            <a:r>
              <a:rPr lang="en-US" altLang="zh-TW" sz="2200" dirty="0" err="1">
                <a:solidFill>
                  <a:schemeClr val="bg1"/>
                </a:solidFill>
                <a:latin typeface="標楷體" panose="03000509000000000000" pitchFamily="65" charset="-120"/>
                <a:ea typeface="標楷體" panose="03000509000000000000" pitchFamily="65" charset="-120"/>
              </a:rPr>
              <a:t>Ministèrede</a:t>
            </a:r>
            <a:r>
              <a:rPr lang="en-US" altLang="zh-TW" sz="2200" dirty="0">
                <a:solidFill>
                  <a:schemeClr val="bg1"/>
                </a:solidFill>
                <a:latin typeface="標楷體" panose="03000509000000000000" pitchFamily="65" charset="-120"/>
                <a:ea typeface="標楷體" panose="03000509000000000000" pitchFamily="65" charset="-120"/>
              </a:rPr>
              <a:t> </a:t>
            </a:r>
            <a:r>
              <a:rPr lang="en-US" altLang="zh-TW" sz="2200" dirty="0" err="1">
                <a:solidFill>
                  <a:schemeClr val="bg1"/>
                </a:solidFill>
                <a:latin typeface="標楷體" panose="03000509000000000000" pitchFamily="65" charset="-120"/>
                <a:ea typeface="標楷體" panose="03000509000000000000" pitchFamily="65" charset="-120"/>
              </a:rPr>
              <a:t>l'Ecologie</a:t>
            </a:r>
            <a:r>
              <a:rPr lang="zh-TW" altLang="en-US" sz="2200" dirty="0">
                <a:solidFill>
                  <a:schemeClr val="bg1"/>
                </a:solidFill>
                <a:latin typeface="標楷體" panose="03000509000000000000" pitchFamily="65" charset="-120"/>
                <a:ea typeface="標楷體" panose="03000509000000000000" pitchFamily="65" charset="-120"/>
              </a:rPr>
              <a:t>，</a:t>
            </a:r>
            <a:r>
              <a:rPr lang="en-US" altLang="zh-TW" sz="2200" dirty="0">
                <a:solidFill>
                  <a:schemeClr val="bg1"/>
                </a:solidFill>
                <a:latin typeface="標楷體" panose="03000509000000000000" pitchFamily="65" charset="-120"/>
                <a:ea typeface="標楷體" panose="03000509000000000000" pitchFamily="65" charset="-120"/>
              </a:rPr>
              <a:t>de </a:t>
            </a:r>
            <a:r>
              <a:rPr lang="en-US" altLang="zh-TW" sz="2200" dirty="0" err="1">
                <a:solidFill>
                  <a:schemeClr val="bg1"/>
                </a:solidFill>
                <a:latin typeface="標楷體" panose="03000509000000000000" pitchFamily="65" charset="-120"/>
                <a:ea typeface="標楷體" panose="03000509000000000000" pitchFamily="65" charset="-120"/>
              </a:rPr>
              <a:t>l'Energie</a:t>
            </a:r>
            <a:r>
              <a:rPr lang="zh-TW" altLang="en-US" sz="2200" dirty="0">
                <a:solidFill>
                  <a:schemeClr val="bg1"/>
                </a:solidFill>
                <a:latin typeface="標楷體" panose="03000509000000000000" pitchFamily="65" charset="-120"/>
                <a:ea typeface="標楷體" panose="03000509000000000000" pitchFamily="65" charset="-120"/>
              </a:rPr>
              <a:t>，</a:t>
            </a:r>
            <a:r>
              <a:rPr lang="en-US" altLang="zh-TW" sz="2200" dirty="0" err="1">
                <a:solidFill>
                  <a:schemeClr val="bg1"/>
                </a:solidFill>
                <a:latin typeface="標楷體" panose="03000509000000000000" pitchFamily="65" charset="-120"/>
                <a:ea typeface="標楷體" panose="03000509000000000000" pitchFamily="65" charset="-120"/>
              </a:rPr>
              <a:t>duDéveloppementDurable</a:t>
            </a:r>
            <a:r>
              <a:rPr lang="en-US" altLang="zh-TW" sz="2200" dirty="0">
                <a:solidFill>
                  <a:schemeClr val="bg1"/>
                </a:solidFill>
                <a:latin typeface="標楷體" panose="03000509000000000000" pitchFamily="65" charset="-120"/>
                <a:ea typeface="標楷體" panose="03000509000000000000" pitchFamily="65" charset="-120"/>
              </a:rPr>
              <a:t> et de la </a:t>
            </a:r>
            <a:r>
              <a:rPr lang="en-US" altLang="zh-TW" sz="2200" dirty="0" err="1">
                <a:solidFill>
                  <a:schemeClr val="bg1"/>
                </a:solidFill>
                <a:latin typeface="標楷體" panose="03000509000000000000" pitchFamily="65" charset="-120"/>
                <a:ea typeface="標楷體" panose="03000509000000000000" pitchFamily="65" charset="-120"/>
              </a:rPr>
              <a:t>Mer</a:t>
            </a:r>
            <a:r>
              <a:rPr lang="zh-TW" altLang="en-US" sz="2200" dirty="0">
                <a:solidFill>
                  <a:schemeClr val="bg1"/>
                </a:solidFill>
                <a:latin typeface="標楷體" panose="03000509000000000000" pitchFamily="65" charset="-120"/>
                <a:ea typeface="標楷體" panose="03000509000000000000" pitchFamily="65" charset="-120"/>
              </a:rPr>
              <a:t>，</a:t>
            </a:r>
            <a:r>
              <a:rPr lang="en-US" altLang="zh-TW" sz="2200" dirty="0">
                <a:solidFill>
                  <a:schemeClr val="bg1"/>
                </a:solidFill>
                <a:latin typeface="標楷體" panose="03000509000000000000" pitchFamily="65" charset="-120"/>
                <a:ea typeface="標楷體" panose="03000509000000000000" pitchFamily="65" charset="-120"/>
              </a:rPr>
              <a:t>2012</a:t>
            </a:r>
            <a:r>
              <a:rPr lang="zh-TW" altLang="en-US" sz="2200" dirty="0">
                <a:solidFill>
                  <a:schemeClr val="bg1"/>
                </a:solidFill>
                <a:latin typeface="標楷體" panose="03000509000000000000" pitchFamily="65" charset="-120"/>
                <a:ea typeface="標楷體" panose="03000509000000000000" pitchFamily="65" charset="-120"/>
              </a:rPr>
              <a:t>）。 </a:t>
            </a:r>
            <a:endParaRPr lang="en-US" altLang="zh-TW" sz="2200" dirty="0" smtClean="0">
              <a:solidFill>
                <a:schemeClr val="bg1"/>
              </a:solidFill>
              <a:latin typeface="標楷體" panose="03000509000000000000" pitchFamily="65" charset="-120"/>
              <a:ea typeface="標楷體" panose="03000509000000000000" pitchFamily="65" charset="-120"/>
            </a:endParaRPr>
          </a:p>
          <a:p>
            <a:r>
              <a:rPr lang="zh-TW" altLang="en-US" sz="2400" dirty="0" smtClean="0">
                <a:solidFill>
                  <a:schemeClr val="bg1"/>
                </a:solidFill>
                <a:latin typeface="標楷體" panose="03000509000000000000" pitchFamily="65" charset="-120"/>
                <a:ea typeface="標楷體" panose="03000509000000000000" pitchFamily="65" charset="-120"/>
              </a:rPr>
              <a:t>以</a:t>
            </a:r>
            <a:r>
              <a:rPr lang="zh-TW" altLang="en-US" sz="2400" dirty="0">
                <a:solidFill>
                  <a:schemeClr val="bg1"/>
                </a:solidFill>
                <a:latin typeface="標楷體" panose="03000509000000000000" pitchFamily="65" charset="-120"/>
                <a:ea typeface="標楷體" panose="03000509000000000000" pitchFamily="65" charset="-120"/>
              </a:rPr>
              <a:t>高於</a:t>
            </a:r>
            <a:r>
              <a:rPr lang="en-US" altLang="zh-TW" sz="2400" dirty="0">
                <a:solidFill>
                  <a:schemeClr val="bg1"/>
                </a:solidFill>
                <a:latin typeface="標楷體" panose="03000509000000000000" pitchFamily="65" charset="-120"/>
                <a:ea typeface="標楷體" panose="03000509000000000000" pitchFamily="65" charset="-120"/>
              </a:rPr>
              <a:t>50km / h</a:t>
            </a:r>
            <a:r>
              <a:rPr lang="zh-TW" altLang="en-US" sz="2400" dirty="0">
                <a:solidFill>
                  <a:schemeClr val="bg1"/>
                </a:solidFill>
                <a:latin typeface="標楷體" panose="03000509000000000000" pitchFamily="65" charset="-120"/>
                <a:ea typeface="標楷體" panose="03000509000000000000" pitchFamily="65" charset="-120"/>
              </a:rPr>
              <a:t>的速度</a:t>
            </a:r>
            <a:r>
              <a:rPr lang="zh-TW" altLang="en-US" sz="2400" dirty="0" smtClean="0">
                <a:solidFill>
                  <a:schemeClr val="bg1"/>
                </a:solidFill>
                <a:latin typeface="標楷體" panose="03000509000000000000" pitchFamily="65" charset="-120"/>
                <a:ea typeface="標楷體" panose="03000509000000000000" pitchFamily="65" charset="-120"/>
              </a:rPr>
              <a:t>接近號誌的</a:t>
            </a:r>
            <a:r>
              <a:rPr lang="zh-TW" altLang="en-US" sz="2400" dirty="0">
                <a:solidFill>
                  <a:schemeClr val="bg1"/>
                </a:solidFill>
                <a:latin typeface="標楷體" panose="03000509000000000000" pitchFamily="65" charset="-120"/>
                <a:ea typeface="標楷體" panose="03000509000000000000" pitchFamily="65" charset="-120"/>
              </a:rPr>
              <a:t>車輛必定在判定區域內。 當參與者接近時，燈光從綠色變為黃色的交叉處的可見度良好。</a:t>
            </a:r>
          </a:p>
          <a:p>
            <a:endParaRPr lang="en-US" altLang="zh-TW" dirty="0" smtClean="0">
              <a:solidFill>
                <a:schemeClr val="bg1"/>
              </a:solidFill>
              <a:latin typeface="標楷體" panose="03000509000000000000" pitchFamily="65" charset="-120"/>
              <a:ea typeface="標楷體" panose="03000509000000000000" pitchFamily="65" charset="-120"/>
            </a:endParaRPr>
          </a:p>
        </p:txBody>
      </p:sp>
      <p:pic>
        <p:nvPicPr>
          <p:cNvPr id="5" name="圖片 4"/>
          <p:cNvPicPr>
            <a:picLocks noChangeAspect="1"/>
          </p:cNvPicPr>
          <p:nvPr/>
        </p:nvPicPr>
        <p:blipFill>
          <a:blip r:embed="rId2"/>
          <a:stretch>
            <a:fillRect/>
          </a:stretch>
        </p:blipFill>
        <p:spPr>
          <a:xfrm>
            <a:off x="4313108" y="128789"/>
            <a:ext cx="4470283" cy="1795266"/>
          </a:xfrm>
          <a:prstGeom prst="rect">
            <a:avLst/>
          </a:prstGeom>
        </p:spPr>
      </p:pic>
      <p:sp>
        <p:nvSpPr>
          <p:cNvPr id="7" name="標題 1"/>
          <p:cNvSpPr txBox="1">
            <a:spLocks/>
          </p:cNvSpPr>
          <p:nvPr/>
        </p:nvSpPr>
        <p:spPr>
          <a:xfrm>
            <a:off x="533399" y="271529"/>
            <a:ext cx="6554867" cy="9906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TW" sz="3600" spc="-1" dirty="0" smtClean="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sz="3600"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
        <p:nvSpPr>
          <p:cNvPr id="8" name="矩形 7"/>
          <p:cNvSpPr/>
          <p:nvPr/>
        </p:nvSpPr>
        <p:spPr>
          <a:xfrm>
            <a:off x="5723302" y="579550"/>
            <a:ext cx="1488868" cy="584775"/>
          </a:xfrm>
          <a:prstGeom prst="rect">
            <a:avLst/>
          </a:prstGeom>
          <a:solidFill>
            <a:schemeClr val="accent6">
              <a:lumMod val="60000"/>
              <a:lumOff val="40000"/>
            </a:schemeClr>
          </a:solidFill>
        </p:spPr>
        <p:txBody>
          <a:bodyPr wrap="square">
            <a:spAutoFit/>
          </a:bodyPr>
          <a:lstStyle/>
          <a:p>
            <a:r>
              <a:rPr lang="zh-TW" altLang="en-US" sz="3200" dirty="0">
                <a:solidFill>
                  <a:schemeClr val="bg1"/>
                </a:solidFill>
                <a:latin typeface="標楷體" panose="03000509000000000000" pitchFamily="65" charset="-120"/>
                <a:ea typeface="標楷體" panose="03000509000000000000" pitchFamily="65" charset="-120"/>
              </a:rPr>
              <a:t>猶豫區</a:t>
            </a:r>
            <a:endParaRPr lang="zh-TW" altLang="en-US" sz="3200" dirty="0"/>
          </a:p>
        </p:txBody>
      </p:sp>
    </p:spTree>
    <p:extLst>
      <p:ext uri="{BB962C8B-B14F-4D97-AF65-F5344CB8AC3E}">
        <p14:creationId xmlns:p14="http://schemas.microsoft.com/office/powerpoint/2010/main" val="4168868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切割線">
  <a:themeElements>
    <a:clrScheme name="切割線">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割線">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割線">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238</TotalTime>
  <Words>1176</Words>
  <Application>Microsoft Office PowerPoint</Application>
  <PresentationFormat>如螢幕大小 (4:3)</PresentationFormat>
  <Paragraphs>97</Paragraphs>
  <Slides>16</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16</vt:i4>
      </vt:variant>
    </vt:vector>
  </HeadingPairs>
  <TitlesOfParts>
    <vt:vector size="25" baseType="lpstr">
      <vt:lpstr>Kozuka Mincho Pro B</vt:lpstr>
      <vt:lpstr>微軟正黑體</vt:lpstr>
      <vt:lpstr>標楷體</vt:lpstr>
      <vt:lpstr>Arial</vt:lpstr>
      <vt:lpstr>Century Gothic</vt:lpstr>
      <vt:lpstr>Times New Roman</vt:lpstr>
      <vt:lpstr>Wingdings</vt:lpstr>
      <vt:lpstr>Wingdings 3</vt:lpstr>
      <vt:lpstr>切割線</vt:lpstr>
      <vt:lpstr>A simulator study of factors influencing drivers’ behavior at traffic lights</vt:lpstr>
      <vt:lpstr>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simulator study of factors influencing drivers’ behavior at traffic lights</dc:title>
  <dc:creator>Chia</dc:creator>
  <cp:lastModifiedBy>Chia</cp:lastModifiedBy>
  <cp:revision>25</cp:revision>
  <dcterms:created xsi:type="dcterms:W3CDTF">2016-11-07T09:01:55Z</dcterms:created>
  <dcterms:modified xsi:type="dcterms:W3CDTF">2016-11-07T13:00:48Z</dcterms:modified>
</cp:coreProperties>
</file>